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735763" cy="9869488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076" y="-7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652" y="684531"/>
            <a:ext cx="1620203" cy="145618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046" y="684531"/>
            <a:ext cx="4700588" cy="145618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046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80461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3B0A-7B0E-4A1C-988B-A791ED0D103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F325-1B2B-4DCA-B6D6-440C01C8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2188332"/>
            <a:ext cx="9220708" cy="2821285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800" b="1" dirty="0" smtClean="0"/>
              <a:t>Опыт использования электронно-лучевых литографов при создании СВЧ электроники и оптики в ИСВЧПЭ РАН</a:t>
            </a:r>
            <a:endParaRPr lang="en-US" sz="1800" b="1" dirty="0" smtClean="0"/>
          </a:p>
          <a:p>
            <a:pPr algn="ctr">
              <a:lnSpc>
                <a:spcPts val="1700"/>
              </a:lnSpc>
            </a:pPr>
            <a:r>
              <a:rPr lang="ru-RU" sz="1500" i="1" dirty="0"/>
              <a:t>Ю. В. </a:t>
            </a:r>
            <a:r>
              <a:rPr lang="ru-RU" sz="1500" i="1" dirty="0" smtClean="0"/>
              <a:t>Федоров   </a:t>
            </a:r>
            <a:endParaRPr lang="en-US" sz="1500" dirty="0" smtClean="0"/>
          </a:p>
          <a:p>
            <a:pPr algn="ctr">
              <a:lnSpc>
                <a:spcPts val="1700"/>
              </a:lnSpc>
            </a:pPr>
            <a:r>
              <a:rPr lang="ru-RU" sz="1500" dirty="0" smtClean="0"/>
              <a:t>В рамках выполнения прикладного научного исследования и экспериментальной разработки </a:t>
            </a:r>
            <a:r>
              <a:rPr lang="ru-RU" sz="1500" b="1" dirty="0" smtClean="0"/>
              <a:t>«Разработка МИС однокристальных приемо-передающих модулей для диапазона частот 23-25 ГГц на основе нитрида галлия</a:t>
            </a:r>
            <a:r>
              <a:rPr lang="ru-RU" sz="1500" dirty="0" smtClean="0"/>
              <a:t>»</a:t>
            </a:r>
          </a:p>
          <a:p>
            <a:pPr algn="ctr">
              <a:lnSpc>
                <a:spcPts val="1700"/>
              </a:lnSpc>
            </a:pPr>
            <a:r>
              <a:rPr lang="ru-RU" sz="1500" dirty="0" smtClean="0"/>
              <a:t>Соглашение </a:t>
            </a:r>
            <a:r>
              <a:rPr lang="ru-RU" sz="1500" dirty="0"/>
              <a:t>с Минобрнауки России о предоставлении субсидии от </a:t>
            </a:r>
            <a:r>
              <a:rPr lang="ru-RU" sz="1500" dirty="0" smtClean="0"/>
              <a:t>«27» октября 2015 </a:t>
            </a:r>
            <a:r>
              <a:rPr lang="ru-RU" sz="1500" dirty="0"/>
              <a:t>г</a:t>
            </a:r>
            <a:r>
              <a:rPr lang="ru-RU" sz="1500" dirty="0" smtClean="0"/>
              <a:t>. </a:t>
            </a:r>
            <a:r>
              <a:rPr lang="ru-RU" sz="1500" b="1" dirty="0" smtClean="0"/>
              <a:t>№ 14.607.21.0124</a:t>
            </a:r>
          </a:p>
          <a:p>
            <a:pPr algn="ctr">
              <a:lnSpc>
                <a:spcPts val="1700"/>
              </a:lnSpc>
            </a:pPr>
            <a:r>
              <a:rPr lang="ru-RU" sz="1500" dirty="0" smtClean="0"/>
              <a:t>Уникальный идентификатор проекта </a:t>
            </a:r>
            <a:r>
              <a:rPr lang="ru-RU" sz="1600" b="1" dirty="0"/>
              <a:t>RFMEFI60715X0124</a:t>
            </a:r>
            <a:endParaRPr lang="ru-RU" sz="1000" b="1" dirty="0" smtClean="0"/>
          </a:p>
          <a:p>
            <a:pPr>
              <a:lnSpc>
                <a:spcPts val="2100"/>
              </a:lnSpc>
            </a:pPr>
            <a:r>
              <a:rPr lang="ru-RU" sz="1500" dirty="0" smtClean="0"/>
              <a:t>Цель </a:t>
            </a:r>
            <a:r>
              <a:rPr lang="ru-RU" sz="1500" dirty="0"/>
              <a:t>выполнения </a:t>
            </a:r>
            <a:r>
              <a:rPr lang="ru-RU" sz="1500" dirty="0" smtClean="0"/>
              <a:t>ПНИЭР: </a:t>
            </a:r>
            <a:endParaRPr lang="ru-RU" sz="1500" dirty="0"/>
          </a:p>
          <a:p>
            <a:pPr algn="just">
              <a:lnSpc>
                <a:spcPts val="2100"/>
              </a:lnSpc>
            </a:pPr>
            <a:r>
              <a:rPr lang="ru-RU" sz="1500" dirty="0" smtClean="0"/>
              <a:t>Задачей </a:t>
            </a:r>
            <a:r>
              <a:rPr lang="ru-RU" sz="1500" dirty="0"/>
              <a:t>ПНИЭР является разработка комплекта  экспериментальных образцов  однокристальных  МИС ППМ, которые должны осуществлять  прием  и  передачу  сигнала  в  диапазоне 23-25 ГГц, и подготовка предложений по освоению производства. 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-8644" y="-1"/>
            <a:ext cx="9609844" cy="45174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</a:rPr>
              <a:t>Шестой международный </a:t>
            </a:r>
            <a:r>
              <a:rPr lang="ru-RU" dirty="0">
                <a:solidFill>
                  <a:schemeClr val="bg1"/>
                </a:solidFill>
              </a:rPr>
              <a:t>научно-практический семинар пользователей оборудования </a:t>
            </a:r>
            <a:r>
              <a:rPr lang="ru-RU" dirty="0" err="1">
                <a:solidFill>
                  <a:schemeClr val="bg1"/>
                </a:solidFill>
              </a:rPr>
              <a:t>Raith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1" y="364131"/>
            <a:ext cx="960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8" name="Picture 2" descr="http://www.sovetnikprezidenta.ru/72/img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55" y="564243"/>
            <a:ext cx="1350420" cy="7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2399" y="516531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28"/>
          <p:cNvSpPr>
            <a:spLocks noChangeArrowheads="1"/>
          </p:cNvSpPr>
          <p:nvPr/>
        </p:nvSpPr>
        <p:spPr bwMode="auto">
          <a:xfrm>
            <a:off x="-1" y="364131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41"/>
          <p:cNvSpPr>
            <a:spLocks noChangeArrowheads="1"/>
          </p:cNvSpPr>
          <p:nvPr/>
        </p:nvSpPr>
        <p:spPr bwMode="auto">
          <a:xfrm>
            <a:off x="152399" y="516531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9" name="Rectangle 52"/>
          <p:cNvSpPr>
            <a:spLocks noChangeArrowheads="1"/>
          </p:cNvSpPr>
          <p:nvPr/>
        </p:nvSpPr>
        <p:spPr bwMode="auto">
          <a:xfrm>
            <a:off x="152399" y="516531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-8643" y="1080820"/>
            <a:ext cx="7752928" cy="972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128016" tIns="0" rIns="128016" bIns="0" rtlCol="0" anchor="ctr">
            <a:noAutofit/>
          </a:bodyPr>
          <a:lstStyle/>
          <a:p>
            <a:pPr>
              <a:tabLst>
                <a:tab pos="1520825" algn="l"/>
              </a:tabLst>
            </a:pPr>
            <a:r>
              <a:rPr lang="ru-RU" sz="1500" dirty="0" smtClean="0">
                <a:solidFill>
                  <a:schemeClr val="bg1"/>
                </a:solidFill>
              </a:rPr>
              <a:t>   Индустриальный партнер: 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endParaRPr lang="ru-RU" sz="1500" dirty="0" smtClean="0">
              <a:solidFill>
                <a:schemeClr val="bg1"/>
              </a:solidFill>
            </a:endParaRPr>
          </a:p>
          <a:p>
            <a:pPr algn="ctr">
              <a:tabLst>
                <a:tab pos="1520825" algn="l"/>
              </a:tabLst>
            </a:pPr>
            <a:r>
              <a:rPr lang="ru-RU" sz="1500" dirty="0" smtClean="0">
                <a:solidFill>
                  <a:schemeClr val="bg1"/>
                </a:solidFill>
              </a:rPr>
              <a:t>Акционерное общество «Государственный </a:t>
            </a:r>
            <a:r>
              <a:rPr lang="ru-RU" sz="1500" dirty="0">
                <a:solidFill>
                  <a:schemeClr val="bg1"/>
                </a:solidFill>
              </a:rPr>
              <a:t>завод «Пульсар»»</a:t>
            </a:r>
            <a:endParaRPr lang="ru-RU" sz="1500" dirty="0" smtClean="0">
              <a:solidFill>
                <a:schemeClr val="bg1"/>
              </a:solidFill>
            </a:endParaRPr>
          </a:p>
          <a:p>
            <a:pPr algn="ctr">
              <a:tabLst>
                <a:tab pos="1520825" algn="l"/>
              </a:tabLst>
            </a:pPr>
            <a:r>
              <a:rPr lang="ru-RU" sz="1500" dirty="0" smtClean="0">
                <a:solidFill>
                  <a:schemeClr val="bg1"/>
                </a:solidFill>
              </a:rPr>
              <a:t> (АО «ГЗ «Пульсар»)</a:t>
            </a:r>
          </a:p>
          <a:p>
            <a:pPr lvl="0" algn="ctr">
              <a:tabLst>
                <a:tab pos="1520825" algn="l"/>
              </a:tabLst>
            </a:pPr>
            <a:r>
              <a:rPr lang="ru-RU" sz="1500" dirty="0" smtClean="0">
                <a:solidFill>
                  <a:schemeClr val="bg1"/>
                </a:solidFill>
              </a:rPr>
              <a:t>Проект поддержан технологической платформой «СВЧ технологии»</a:t>
            </a:r>
          </a:p>
        </p:txBody>
      </p:sp>
      <p:pic>
        <p:nvPicPr>
          <p:cNvPr id="20" name="Picture 2" descr="http://radiant.su/files/catalog/ptypes/20_logo_pulsar-gz-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23" y="1396244"/>
            <a:ext cx="1368152" cy="5262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36107" y="5180755"/>
            <a:ext cx="4053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Результаты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достигнутые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на</a:t>
            </a:r>
            <a:r>
              <a:rPr lang="en-US" sz="1600" b="1" dirty="0" smtClean="0"/>
              <a:t> 3 </a:t>
            </a:r>
            <a:r>
              <a:rPr lang="en-US" sz="1600" b="1" dirty="0" err="1" smtClean="0"/>
              <a:t>этапе</a:t>
            </a:r>
            <a:r>
              <a:rPr lang="en-US" sz="1600" b="1" dirty="0" smtClean="0"/>
              <a:t> ПНИЭР</a:t>
            </a:r>
            <a:r>
              <a:rPr lang="ru-RU" sz="1600" b="1" dirty="0" smtClean="0"/>
              <a:t>: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5634289"/>
            <a:ext cx="421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Подано</a:t>
            </a:r>
            <a:r>
              <a:rPr lang="en-US" sz="1600" dirty="0" smtClean="0"/>
              <a:t> </a:t>
            </a:r>
            <a:r>
              <a:rPr lang="en-US" sz="1600" dirty="0" err="1" smtClean="0"/>
              <a:t>заявление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регистрацию</a:t>
            </a:r>
            <a:r>
              <a:rPr lang="en-US" sz="1600" dirty="0" smtClean="0"/>
              <a:t> </a:t>
            </a:r>
            <a:r>
              <a:rPr lang="en-US" sz="1600" dirty="0" err="1" smtClean="0"/>
              <a:t>топологии</a:t>
            </a:r>
            <a:r>
              <a:rPr lang="en-US" sz="1600" dirty="0" smtClean="0"/>
              <a:t> МИС </a:t>
            </a:r>
            <a:r>
              <a:rPr lang="en-US" sz="1600" dirty="0" err="1" smtClean="0"/>
              <a:t>литеры</a:t>
            </a:r>
            <a:r>
              <a:rPr lang="en-US" sz="1600" dirty="0" smtClean="0"/>
              <a:t> “А” </a:t>
            </a:r>
            <a:r>
              <a:rPr lang="en-US" sz="1600" dirty="0" err="1" smtClean="0"/>
              <a:t>со</a:t>
            </a:r>
            <a:r>
              <a:rPr lang="en-US" sz="1600" dirty="0" smtClean="0"/>
              <a:t> </a:t>
            </a:r>
            <a:r>
              <a:rPr lang="en-US" sz="1600" dirty="0" err="1" smtClean="0"/>
              <a:t>встроенным</a:t>
            </a:r>
            <a:r>
              <a:rPr lang="en-US" sz="1600" dirty="0" smtClean="0"/>
              <a:t> ГУН</a:t>
            </a:r>
            <a:endParaRPr lang="ru-RU" sz="1600" dirty="0"/>
          </a:p>
        </p:txBody>
      </p:sp>
      <p:pic>
        <p:nvPicPr>
          <p:cNvPr id="23" name="Рисунок 22" descr="Z:\2015 ГК_14.607.21.0124\000 Сдача этапа 2\Mixer_VC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9" y="6368887"/>
            <a:ext cx="3432810" cy="24110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5156955" y="5634288"/>
            <a:ext cx="421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Подано</a:t>
            </a:r>
            <a:r>
              <a:rPr lang="en-US" sz="1600" dirty="0" smtClean="0"/>
              <a:t> </a:t>
            </a:r>
            <a:r>
              <a:rPr lang="en-US" sz="1600" dirty="0" err="1" smtClean="0"/>
              <a:t>заявление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регистрацию</a:t>
            </a:r>
            <a:r>
              <a:rPr lang="en-US" sz="1600" dirty="0" smtClean="0"/>
              <a:t> </a:t>
            </a:r>
            <a:r>
              <a:rPr lang="en-US" sz="1600" dirty="0" err="1" smtClean="0"/>
              <a:t>топологии</a:t>
            </a:r>
            <a:r>
              <a:rPr lang="en-US" sz="1600" dirty="0" smtClean="0"/>
              <a:t> МИС </a:t>
            </a:r>
            <a:r>
              <a:rPr lang="en-US" sz="1600" dirty="0" err="1" smtClean="0"/>
              <a:t>литеры</a:t>
            </a:r>
            <a:r>
              <a:rPr lang="en-US" sz="1600" dirty="0" smtClean="0"/>
              <a:t> “Б” </a:t>
            </a:r>
            <a:r>
              <a:rPr lang="en-US" sz="1600" dirty="0" err="1" smtClean="0"/>
              <a:t>со</a:t>
            </a:r>
            <a:r>
              <a:rPr lang="en-US" sz="1600" dirty="0" smtClean="0"/>
              <a:t> </a:t>
            </a:r>
            <a:r>
              <a:rPr lang="en-US" sz="1600" dirty="0" err="1" smtClean="0"/>
              <a:t>встроенным</a:t>
            </a:r>
            <a:r>
              <a:rPr lang="en-US" sz="1600" dirty="0" smtClean="0"/>
              <a:t> </a:t>
            </a:r>
            <a:r>
              <a:rPr lang="en-US" sz="1600" dirty="0" err="1" smtClean="0"/>
              <a:t>умножителем</a:t>
            </a:r>
            <a:endParaRPr lang="ru-RU" sz="1600" dirty="0"/>
          </a:p>
        </p:txBody>
      </p:sp>
      <p:pic>
        <p:nvPicPr>
          <p:cNvPr id="26" name="Рисунок 25" descr="Z:\2015 ГК_14.607.21.0124\000 Сдача этапа 2\Mixer_Multipli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91391" y="5852325"/>
            <a:ext cx="2547280" cy="34442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460642"/>
              </p:ext>
            </p:extLst>
          </p:nvPr>
        </p:nvGraphicFramePr>
        <p:xfrm>
          <a:off x="408111" y="9969287"/>
          <a:ext cx="2453853" cy="210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Точечный рисунок" r:id="rId7" imgW="7935433" imgH="6811326" progId="PBrush">
                  <p:embed/>
                </p:oleObj>
              </mc:Choice>
              <mc:Fallback>
                <p:oleObj name="Точечный рисунок" r:id="rId7" imgW="7935433" imgH="6811326" progId="PBrush">
                  <p:embed/>
                  <p:pic>
                    <p:nvPicPr>
                      <p:cNvPr id="0" name="Объект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11" y="9969287"/>
                        <a:ext cx="2453853" cy="2107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2399" y="9033183"/>
            <a:ext cx="4216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Подан</a:t>
            </a:r>
            <a:r>
              <a:rPr lang="ru-RU" sz="1600" dirty="0" smtClean="0"/>
              <a:t>а</a:t>
            </a:r>
            <a:r>
              <a:rPr lang="ru-RU" sz="1600" dirty="0"/>
              <a:t> </a:t>
            </a:r>
            <a:r>
              <a:rPr lang="ru-RU" sz="1600" dirty="0" smtClean="0"/>
              <a:t>заявка на изобретение способа определения степени релаксации барьерного слоя нитридной гетероструктуры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74052"/>
              </p:ext>
            </p:extLst>
          </p:nvPr>
        </p:nvGraphicFramePr>
        <p:xfrm>
          <a:off x="3040013" y="10041295"/>
          <a:ext cx="1120496" cy="79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Точечный рисунок" r:id="rId9" imgW="3666667" imgH="2542857" progId="PBrush">
                  <p:embed/>
                </p:oleObj>
              </mc:Choice>
              <mc:Fallback>
                <p:oleObj name="Точечный рисунок" r:id="rId9" imgW="3666667" imgH="2542857" progId="PBrush">
                  <p:embed/>
                  <p:pic>
                    <p:nvPicPr>
                      <p:cNvPr id="0" name="Объект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13" y="10041295"/>
                        <a:ext cx="1120496" cy="793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076150"/>
              </p:ext>
            </p:extLst>
          </p:nvPr>
        </p:nvGraphicFramePr>
        <p:xfrm>
          <a:off x="3040013" y="11013403"/>
          <a:ext cx="1120496" cy="79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Точечный рисунок" r:id="rId11" imgW="3666667" imgH="2542857" progId="PBrush">
                  <p:embed/>
                </p:oleObj>
              </mc:Choice>
              <mc:Fallback>
                <p:oleObj name="Точечный рисунок" r:id="rId11" imgW="3666667" imgH="2542857" progId="PBrush">
                  <p:embed/>
                  <p:pic>
                    <p:nvPicPr>
                      <p:cNvPr id="0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13" y="11013403"/>
                        <a:ext cx="1120496" cy="793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505454" y="9033183"/>
            <a:ext cx="3042064" cy="55838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Затворы на нитриде галлия (</a:t>
            </a:r>
            <a:r>
              <a:rPr lang="en-US" sz="1600" dirty="0" smtClean="0">
                <a:cs typeface="Times New Roman" pitchFamily="18" charset="0"/>
              </a:rPr>
              <a:t>VOYAGER</a:t>
            </a:r>
            <a:r>
              <a:rPr lang="ru-RU" sz="1600" dirty="0" smtClean="0">
                <a:cs typeface="Times New Roman" pitchFamily="18" charset="0"/>
              </a:rPr>
              <a:t>)</a:t>
            </a:r>
            <a:endParaRPr lang="ru-RU" sz="1600" dirty="0">
              <a:cs typeface="Times New Roman" pitchFamily="18" charset="0"/>
            </a:endParaRPr>
          </a:p>
        </p:txBody>
      </p:sp>
      <p:pic>
        <p:nvPicPr>
          <p:cNvPr id="34" name="Picture 2" descr="O:\Lab102\TEMP\Rin\IUHFSERAS_achievments\1911-2_2122_gate_011.t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4" t="16426" r="39648" b="33498"/>
          <a:stretch/>
        </p:blipFill>
        <p:spPr bwMode="auto">
          <a:xfrm>
            <a:off x="5772707" y="9724194"/>
            <a:ext cx="1048816" cy="11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116345" y="10171484"/>
            <a:ext cx="639718" cy="25061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 descr="O:\Lab102\TEMP\Rin\IUHFSERAS_achievments\V-1651_082_2x100_cross-section_009.t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98" t="25442" r="22936" b="33619"/>
          <a:stretch/>
        </p:blipFill>
        <p:spPr bwMode="auto">
          <a:xfrm>
            <a:off x="7679983" y="9724194"/>
            <a:ext cx="1047566" cy="11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040265" y="10171485"/>
            <a:ext cx="639718" cy="25061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\\Iuhfse-secretar\общая папка\Для лаб. 101\от Дениса\pixel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33" y="11109571"/>
            <a:ext cx="3135144" cy="7679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Прямоугольник 38"/>
          <p:cNvSpPr/>
          <p:nvPr/>
        </p:nvSpPr>
        <p:spPr>
          <a:xfrm>
            <a:off x="4752796" y="11932564"/>
            <a:ext cx="4547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Топология </a:t>
            </a:r>
            <a:r>
              <a:rPr lang="ru-RU" sz="1600" dirty="0">
                <a:cs typeface="Times New Roman" pitchFamily="18" charset="0"/>
              </a:rPr>
              <a:t>и микрофотография </a:t>
            </a:r>
            <a:r>
              <a:rPr lang="ru-RU" sz="1600" dirty="0" smtClean="0">
                <a:cs typeface="Times New Roman" pitchFamily="18" charset="0"/>
              </a:rPr>
              <a:t>зигзагообразного затвора (“</a:t>
            </a:r>
            <a:r>
              <a:rPr lang="en-US" sz="1600" dirty="0" err="1" smtClean="0">
                <a:cs typeface="Times New Roman" pitchFamily="18" charset="0"/>
              </a:rPr>
              <a:t>zig</a:t>
            </a:r>
            <a:r>
              <a:rPr lang="ru-RU" sz="1600" dirty="0" smtClean="0">
                <a:cs typeface="Times New Roman" pitchFamily="18" charset="0"/>
              </a:rPr>
              <a:t>-</a:t>
            </a:r>
            <a:r>
              <a:rPr lang="en-US" sz="1600" dirty="0" err="1" smtClean="0">
                <a:cs typeface="Times New Roman" pitchFamily="18" charset="0"/>
              </a:rPr>
              <a:t>zag</a:t>
            </a:r>
            <a:r>
              <a:rPr lang="ru-RU" sz="1600" dirty="0" smtClean="0">
                <a:cs typeface="Times New Roman" pitchFamily="18" charset="0"/>
              </a:rPr>
              <a:t>”-</a:t>
            </a:r>
            <a:r>
              <a:rPr lang="en-US" sz="1600" dirty="0" smtClean="0">
                <a:cs typeface="Times New Roman" pitchFamily="18" charset="0"/>
              </a:rPr>
              <a:t>shaped gate</a:t>
            </a:r>
            <a:r>
              <a:rPr lang="ru-RU" sz="1600" dirty="0" smtClean="0">
                <a:cs typeface="Times New Roman" pitchFamily="18" charset="0"/>
              </a:rPr>
              <a:t>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399" y="5110283"/>
            <a:ext cx="9220707" cy="7487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52796" y="9033183"/>
            <a:ext cx="4620310" cy="35643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52399" y="9033183"/>
            <a:ext cx="4600397" cy="35643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2399" y="5634288"/>
            <a:ext cx="4600398" cy="33988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752796" y="5634288"/>
            <a:ext cx="4620310" cy="33988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8644" y="460996"/>
            <a:ext cx="7752928" cy="7218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128016" tIns="0" rIns="128016" bIns="0" rtlCol="0" anchor="ctr">
            <a:noAutofit/>
          </a:bodyPr>
          <a:lstStyle/>
          <a:p>
            <a:pPr lvl="0" algn="ctr">
              <a:lnSpc>
                <a:spcPct val="110000"/>
              </a:lnSpc>
              <a:tabLst>
                <a:tab pos="1520825" algn="l"/>
              </a:tabLst>
            </a:pPr>
            <a:r>
              <a:rPr lang="ru-RU" sz="1500" dirty="0" smtClean="0">
                <a:solidFill>
                  <a:schemeClr val="bg1"/>
                </a:solidFill>
              </a:rPr>
              <a:t>Федеральное государственное бюджетное учреждение  науки</a:t>
            </a:r>
          </a:p>
          <a:p>
            <a:pPr lvl="0" algn="ctr">
              <a:lnSpc>
                <a:spcPts val="1500"/>
              </a:lnSpc>
              <a:tabLst>
                <a:tab pos="1520825" algn="l"/>
              </a:tabLst>
            </a:pPr>
            <a:r>
              <a:rPr lang="ru-RU" sz="1500" dirty="0" smtClean="0">
                <a:solidFill>
                  <a:schemeClr val="bg1"/>
                </a:solidFill>
              </a:rPr>
              <a:t>Институт сверхвысокочастотной полупроводниковой электроники </a:t>
            </a:r>
            <a:endParaRPr lang="en-US" sz="1500" dirty="0" smtClean="0">
              <a:solidFill>
                <a:schemeClr val="bg1"/>
              </a:solidFill>
            </a:endParaRPr>
          </a:p>
          <a:p>
            <a:pPr lvl="0" algn="ctr">
              <a:lnSpc>
                <a:spcPts val="1500"/>
              </a:lnSpc>
              <a:tabLst>
                <a:tab pos="1520825" algn="l"/>
              </a:tabLst>
            </a:pPr>
            <a:r>
              <a:rPr lang="ru-RU" sz="1500" dirty="0" smtClean="0">
                <a:solidFill>
                  <a:schemeClr val="bg1"/>
                </a:solidFill>
              </a:rPr>
              <a:t>Российской академии наук  (ИСВЧПЭ РАН)</a:t>
            </a:r>
            <a:endParaRPr lang="ru-RU" sz="15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8644" y="451745"/>
            <a:ext cx="9609844" cy="0"/>
          </a:xfrm>
          <a:prstGeom prst="line">
            <a:avLst/>
          </a:prstGeom>
          <a:ln w="76200"/>
          <a:effectLst>
            <a:glow rad="25400">
              <a:schemeClr val="accent1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220</Words>
  <Application>Microsoft Office PowerPoint</Application>
  <PresentationFormat>A3 (297x420 мм)</PresentationFormat>
  <Paragraphs>23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Точечный рисунок</vt:lpstr>
      <vt:lpstr>Презентация PowerPoint</vt:lpstr>
    </vt:vector>
  </TitlesOfParts>
  <Company>MEPhI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L105USER21</cp:lastModifiedBy>
  <cp:revision>218</cp:revision>
  <cp:lastPrinted>2017-06-01T08:26:28Z</cp:lastPrinted>
  <dcterms:created xsi:type="dcterms:W3CDTF">2012-07-25T17:22:06Z</dcterms:created>
  <dcterms:modified xsi:type="dcterms:W3CDTF">2017-06-01T09:51:22Z</dcterms:modified>
</cp:coreProperties>
</file>